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3" r:id="rId6"/>
    <p:sldId id="262" r:id="rId7"/>
    <p:sldId id="259" r:id="rId8"/>
    <p:sldId id="264" r:id="rId9"/>
    <p:sldId id="266" r:id="rId10"/>
    <p:sldId id="267" r:id="rId11"/>
    <p:sldId id="268" r:id="rId12"/>
    <p:sldId id="269" r:id="rId13"/>
    <p:sldId id="274" r:id="rId14"/>
    <p:sldId id="273" r:id="rId15"/>
    <p:sldId id="272" r:id="rId16"/>
    <p:sldId id="271" r:id="rId17"/>
    <p:sldId id="275" r:id="rId18"/>
    <p:sldId id="270" r:id="rId19"/>
    <p:sldId id="276" r:id="rId20"/>
    <p:sldId id="265" r:id="rId21"/>
    <p:sldId id="258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FCDB3-0EAA-43FB-B4D3-643F0778FD08}" type="datetimeFigureOut">
              <a:rPr lang="ru-RU"/>
              <a:pPr>
                <a:defRPr/>
              </a:pPr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13B28-479C-4405-899A-001237BD9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AB35B-406A-4C56-B502-957B8C152742}" type="datetimeFigureOut">
              <a:rPr lang="ru-RU"/>
              <a:pPr>
                <a:defRPr/>
              </a:pPr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36A8A-17C4-40F8-BCDF-F60B32C962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F33C9-5F7E-4BBD-96FB-00D1B5AA7BD6}" type="datetimeFigureOut">
              <a:rPr lang="ru-RU"/>
              <a:pPr>
                <a:defRPr/>
              </a:pPr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BA35-68EE-4D32-9320-DCF107D92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94706-D66D-48E7-8DE3-BE889B584BE6}" type="datetimeFigureOut">
              <a:rPr lang="ru-RU"/>
              <a:pPr>
                <a:defRPr/>
              </a:pPr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7E886-1C30-432C-B896-6000C01244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A2C14-1E08-47C1-90B1-B446B1CA93F9}" type="datetimeFigureOut">
              <a:rPr lang="ru-RU"/>
              <a:pPr>
                <a:defRPr/>
              </a:pPr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FE14-D78E-4748-9DBC-11F6B90C97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8DC18-2458-4D0F-A500-CBD8180DA5A8}" type="datetimeFigureOut">
              <a:rPr lang="ru-RU"/>
              <a:pPr>
                <a:defRPr/>
              </a:pPr>
              <a:t>24.02.2013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D7CA4-01A7-4B44-A177-86CD01D860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51E31-39B1-40CC-ABAB-EBF3825D0D47}" type="datetimeFigureOut">
              <a:rPr lang="ru-RU"/>
              <a:pPr>
                <a:defRPr/>
              </a:pPr>
              <a:t>24.02.2013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F98A8-628D-43F7-9C07-BF9005D513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0BB60-CA38-4613-9054-D396193A8436}" type="datetimeFigureOut">
              <a:rPr lang="ru-RU"/>
              <a:pPr>
                <a:defRPr/>
              </a:pPr>
              <a:t>24.02.2013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C7AD6-6B49-45E7-8BEA-D7C73E4EEE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7EF1A-146B-4D42-8B4E-87FAB9D461BF}" type="datetimeFigureOut">
              <a:rPr lang="ru-RU"/>
              <a:pPr>
                <a:defRPr/>
              </a:pPr>
              <a:t>24.02.2013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DD31E-3B1F-40A6-8DC6-CE872093D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2E796-7837-49C3-A8EA-C5239DDA670A}" type="datetimeFigureOut">
              <a:rPr lang="ru-RU"/>
              <a:pPr>
                <a:defRPr/>
              </a:pPr>
              <a:t>24.02.2013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7AF29-9F4B-49DA-BA65-8A9F9E9D7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90D20-14AE-4CC9-9581-DE815AEA026B}" type="datetimeFigureOut">
              <a:rPr lang="ru-RU"/>
              <a:pPr>
                <a:defRPr/>
              </a:pPr>
              <a:t>24.02.2013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7168C-2C9C-4369-B640-C28E14193B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6BACF6-469C-46AB-9ACB-317664147BF0}" type="datetimeFigureOut">
              <a:rPr lang="ru-RU"/>
              <a:pPr>
                <a:defRPr/>
              </a:pPr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43C07A-6C9D-4127-A3C8-3C1D907101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4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ерфолента 4"/>
          <p:cNvSpPr/>
          <p:nvPr/>
        </p:nvSpPr>
        <p:spPr>
          <a:xfrm>
            <a:off x="785813" y="714375"/>
            <a:ext cx="7858125" cy="542925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385569" y="1785926"/>
            <a:ext cx="4372864" cy="34163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История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Села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Троицкого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142875" y="71438"/>
            <a:ext cx="8858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latin typeface="Calibri" pitchFamily="34" charset="0"/>
              </a:rPr>
              <a:t>Муниципальное бюджетное общеобразовательное учреждение</a:t>
            </a:r>
          </a:p>
          <a:p>
            <a:pPr algn="ctr"/>
            <a:r>
              <a:rPr lang="ru-RU">
                <a:solidFill>
                  <a:schemeClr val="bg1"/>
                </a:solidFill>
                <a:latin typeface="Calibri" pitchFamily="34" charset="0"/>
              </a:rPr>
              <a:t>Троицкая средняя общеобразовательная школа</a:t>
            </a:r>
          </a:p>
        </p:txBody>
      </p:sp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5715000" y="6072188"/>
            <a:ext cx="3429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latin typeface="Calibri" pitchFamily="34" charset="0"/>
              </a:rPr>
              <a:t>Разработчик: Голубенко Ольга Александровна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Группа 3"/>
          <p:cNvGrpSpPr>
            <a:grpSpLocks/>
          </p:cNvGrpSpPr>
          <p:nvPr/>
        </p:nvGrpSpPr>
        <p:grpSpPr bwMode="auto">
          <a:xfrm>
            <a:off x="571500" y="785813"/>
            <a:ext cx="8072438" cy="5429250"/>
            <a:chOff x="571472" y="785794"/>
            <a:chExt cx="8072494" cy="5429288"/>
          </a:xfrm>
        </p:grpSpPr>
        <p:sp>
          <p:nvSpPr>
            <p:cNvPr id="2" name="Прямоугольник с двумя вырезанными противолежащими углами 1"/>
            <p:cNvSpPr/>
            <p:nvPr/>
          </p:nvSpPr>
          <p:spPr>
            <a:xfrm>
              <a:off x="571472" y="785794"/>
              <a:ext cx="8072494" cy="5429288"/>
            </a:xfrm>
            <a:prstGeom prst="snip2Diag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271" name="TextBox 2"/>
            <p:cNvSpPr txBox="1">
              <a:spLocks noChangeArrowheads="1"/>
            </p:cNvSpPr>
            <p:nvPr/>
          </p:nvSpPr>
          <p:spPr bwMode="auto">
            <a:xfrm>
              <a:off x="714348" y="1428736"/>
              <a:ext cx="7786742" cy="4247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>
                  <a:latin typeface="Calibri" pitchFamily="34" charset="0"/>
                </a:rPr>
                <a:t>	</a:t>
              </a:r>
              <a:r>
                <a:rPr lang="ru-RU" sz="3400">
                  <a:latin typeface="Calibri" pitchFamily="34" charset="0"/>
                </a:rPr>
                <a:t>В первый ревком вошли Едуш М.И., Погорелов И.И., Пащенко А.Председателем ревкома был Погорелов И.И.</a:t>
              </a:r>
            </a:p>
            <a:p>
              <a:r>
                <a:rPr lang="ru-RU" sz="3400">
                  <a:latin typeface="Calibri" pitchFamily="34" charset="0"/>
                </a:rPr>
                <a:t>	Весной </a:t>
              </a:r>
              <a:r>
                <a:rPr lang="ru-RU" sz="3400">
                  <a:solidFill>
                    <a:srgbClr val="FF0000"/>
                  </a:solidFill>
                  <a:latin typeface="Calibri" pitchFamily="34" charset="0"/>
                </a:rPr>
                <a:t>1920 года </a:t>
              </a:r>
              <a:r>
                <a:rPr lang="ru-RU" sz="3400">
                  <a:latin typeface="Calibri" pitchFamily="34" charset="0"/>
                </a:rPr>
                <a:t>началось переселение народа на хутор Луначарского.</a:t>
              </a:r>
            </a:p>
            <a:p>
              <a:endParaRPr lang="ru-RU" sz="3200">
                <a:latin typeface="Calibri" pitchFamily="34" charset="0"/>
              </a:endParaRPr>
            </a:p>
          </p:txBody>
        </p:sp>
      </p:grpSp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571500" y="785813"/>
            <a:ext cx="8072438" cy="5429250"/>
            <a:chOff x="571472" y="785794"/>
            <a:chExt cx="8072494" cy="5429288"/>
          </a:xfrm>
        </p:grpSpPr>
        <p:sp>
          <p:nvSpPr>
            <p:cNvPr id="9" name="Прямоугольник с двумя вырезанными противолежащими углами 8"/>
            <p:cNvSpPr/>
            <p:nvPr/>
          </p:nvSpPr>
          <p:spPr>
            <a:xfrm>
              <a:off x="571472" y="785794"/>
              <a:ext cx="8072494" cy="5429288"/>
            </a:xfrm>
            <a:prstGeom prst="snip2Diag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269" name="TextBox 9"/>
            <p:cNvSpPr txBox="1">
              <a:spLocks noChangeArrowheads="1"/>
            </p:cNvSpPr>
            <p:nvPr/>
          </p:nvSpPr>
          <p:spPr bwMode="auto">
            <a:xfrm>
              <a:off x="714348" y="1428736"/>
              <a:ext cx="7786742" cy="4031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>
                  <a:latin typeface="Calibri" pitchFamily="34" charset="0"/>
                </a:rPr>
                <a:t>	В </a:t>
              </a:r>
              <a:r>
                <a:rPr lang="ru-RU" sz="3200">
                  <a:solidFill>
                    <a:srgbClr val="FF0000"/>
                  </a:solidFill>
                  <a:latin typeface="Calibri" pitchFamily="34" charset="0"/>
                </a:rPr>
                <a:t>1920 году </a:t>
              </a:r>
              <a:r>
                <a:rPr lang="ru-RU" sz="3200">
                  <a:latin typeface="Calibri" pitchFamily="34" charset="0"/>
                </a:rPr>
                <a:t>ревком передал власть волисполкому, председателем которого был Сычев Яков Фатеевич. В этом же году была создана комсомольская организация. Ее первым вожаком был молодой учитель Кабарухин Михаил, затем принял руководство Качмала Михаил.</a:t>
              </a:r>
            </a:p>
            <a:p>
              <a:endParaRPr lang="ru-RU" sz="320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Группа 3"/>
          <p:cNvGrpSpPr>
            <a:grpSpLocks/>
          </p:cNvGrpSpPr>
          <p:nvPr/>
        </p:nvGrpSpPr>
        <p:grpSpPr bwMode="auto">
          <a:xfrm>
            <a:off x="5143500" y="214313"/>
            <a:ext cx="3500438" cy="6429375"/>
            <a:chOff x="571472" y="785794"/>
            <a:chExt cx="8072494" cy="5429288"/>
          </a:xfrm>
        </p:grpSpPr>
        <p:sp>
          <p:nvSpPr>
            <p:cNvPr id="2" name="Прямоугольник с двумя вырезанными противолежащими углами 1"/>
            <p:cNvSpPr/>
            <p:nvPr/>
          </p:nvSpPr>
          <p:spPr>
            <a:xfrm>
              <a:off x="571472" y="785794"/>
              <a:ext cx="8072494" cy="5429288"/>
            </a:xfrm>
            <a:prstGeom prst="snip2Diag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293" name="TextBox 2"/>
            <p:cNvSpPr txBox="1">
              <a:spLocks noChangeArrowheads="1"/>
            </p:cNvSpPr>
            <p:nvPr/>
          </p:nvSpPr>
          <p:spPr bwMode="auto">
            <a:xfrm>
              <a:off x="857224" y="846119"/>
              <a:ext cx="7572427" cy="4756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	</a:t>
              </a:r>
              <a:r>
                <a:rPr lang="ru-RU" sz="3000">
                  <a:latin typeface="Calibri" pitchFamily="34" charset="0"/>
                </a:rPr>
                <a:t>В годы коллективизации комсомольцы были на переднем крае. Они были первыми… </a:t>
              </a:r>
            </a:p>
            <a:p>
              <a:r>
                <a:rPr lang="ru-RU" sz="3000">
                  <a:latin typeface="Calibri" pitchFamily="34" charset="0"/>
                </a:rPr>
                <a:t>	И не только потому, что им выпало жить и бороться на заре Республики Советов.</a:t>
              </a:r>
            </a:p>
          </p:txBody>
        </p:sp>
      </p:grpSp>
      <p:pic>
        <p:nvPicPr>
          <p:cNvPr id="12291" name="Рисунок 4" descr="C:\Documents and Settings\1\Рабочий стол\Оля\для музея\IMGP3867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42875" y="142875"/>
            <a:ext cx="4714875" cy="650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Группа 3"/>
          <p:cNvGrpSpPr>
            <a:grpSpLocks/>
          </p:cNvGrpSpPr>
          <p:nvPr/>
        </p:nvGrpSpPr>
        <p:grpSpPr bwMode="auto">
          <a:xfrm>
            <a:off x="571500" y="785813"/>
            <a:ext cx="8072438" cy="5429250"/>
            <a:chOff x="571472" y="785794"/>
            <a:chExt cx="8072494" cy="5429288"/>
          </a:xfrm>
        </p:grpSpPr>
        <p:sp>
          <p:nvSpPr>
            <p:cNvPr id="2" name="Прямоугольник с двумя вырезанными противолежащими углами 1"/>
            <p:cNvSpPr/>
            <p:nvPr/>
          </p:nvSpPr>
          <p:spPr>
            <a:xfrm>
              <a:off x="571472" y="785794"/>
              <a:ext cx="8072494" cy="5429288"/>
            </a:xfrm>
            <a:prstGeom prst="snip2Diag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319" name="TextBox 2"/>
            <p:cNvSpPr txBox="1">
              <a:spLocks noChangeArrowheads="1"/>
            </p:cNvSpPr>
            <p:nvPr/>
          </p:nvSpPr>
          <p:spPr bwMode="auto">
            <a:xfrm>
              <a:off x="917776" y="889890"/>
              <a:ext cx="7572428" cy="5016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	</a:t>
              </a:r>
              <a:r>
                <a:rPr lang="ru-RU" sz="3200">
                  <a:latin typeface="Calibri" pitchFamily="34" charset="0"/>
                </a:rPr>
                <a:t>Они были первыми в том глубоком смысле слова, что им выпало идти впереди масс молодежи – в первую конную сабельную атаку и в атаку на мещанскую мораль, первыми, подавая другим пример, они отправлялись с комсомольскими путевками в колхозы. И многие падали, скошенные пулями, потому что такова судьба тех, кто идет впереди.</a:t>
              </a:r>
            </a:p>
          </p:txBody>
        </p:sp>
      </p:grpSp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723900" y="938213"/>
            <a:ext cx="8072438" cy="5429250"/>
            <a:chOff x="571472" y="785794"/>
            <a:chExt cx="8072494" cy="5429288"/>
          </a:xfrm>
        </p:grpSpPr>
        <p:sp>
          <p:nvSpPr>
            <p:cNvPr id="6" name="Прямоугольник с двумя вырезанными противолежащими углами 5"/>
            <p:cNvSpPr/>
            <p:nvPr/>
          </p:nvSpPr>
          <p:spPr>
            <a:xfrm>
              <a:off x="571472" y="785794"/>
              <a:ext cx="8072494" cy="5429288"/>
            </a:xfrm>
            <a:prstGeom prst="snip2Diag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317" name="TextBox 6"/>
            <p:cNvSpPr txBox="1">
              <a:spLocks noChangeArrowheads="1"/>
            </p:cNvSpPr>
            <p:nvPr/>
          </p:nvSpPr>
          <p:spPr bwMode="auto">
            <a:xfrm>
              <a:off x="857224" y="1428736"/>
              <a:ext cx="7572428" cy="4031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	</a:t>
              </a:r>
              <a:r>
                <a:rPr lang="ru-RU" sz="3200">
                  <a:latin typeface="Calibri" pitchFamily="34" charset="0"/>
                </a:rPr>
                <a:t>Среди них были Токарь Василий, Котлярова Мария, братья Василенко, Сегреев Иосиф, Сухомлинова Марианна, Бондаренко Василий, Пугеева Валентина и другие комсомольцы, участвовавшие в ликвидации неграмотности, в образовании колхозов, в проведении хлебозаготовок, борьбе с бандетизмом. </a:t>
              </a:r>
            </a:p>
          </p:txBody>
        </p:sp>
      </p:grp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1" descr="C:\Documents and Settings\1\Рабочий стол\Оля\для музея\IMGP3867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357188" y="285750"/>
            <a:ext cx="4214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57158" y="5643578"/>
            <a:ext cx="4214842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Котлярова Мария</a:t>
            </a:r>
          </a:p>
        </p:txBody>
      </p:sp>
      <p:sp>
        <p:nvSpPr>
          <p:cNvPr id="14342" name="TextBox 3"/>
          <p:cNvSpPr txBox="1">
            <a:spLocks noChangeArrowheads="1"/>
          </p:cNvSpPr>
          <p:nvPr/>
        </p:nvSpPr>
        <p:spPr bwMode="auto">
          <a:xfrm>
            <a:off x="4857750" y="357188"/>
            <a:ext cx="3857625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Родилась в 1908 г.</a:t>
            </a:r>
          </a:p>
          <a:p>
            <a:r>
              <a:rPr lang="ru-RU" sz="2800">
                <a:latin typeface="Calibri" pitchFamily="34" charset="0"/>
              </a:rPr>
              <a:t>Вступила в комсомол в 1929г. Имела несколько благодарностей от Ворошилова. Участвовала в коллективизации, в борьбе с беспризорностью. Помогала 25</a:t>
            </a:r>
            <a:r>
              <a:rPr lang="ru-RU" sz="1600" u="sng">
                <a:latin typeface="Calibri" pitchFamily="34" charset="0"/>
              </a:rPr>
              <a:t>ти </a:t>
            </a:r>
            <a:r>
              <a:rPr lang="ru-RU" sz="2800">
                <a:latin typeface="Calibri" pitchFamily="34" charset="0"/>
              </a:rPr>
              <a:t>тысячникам в сборе хлеба. Была добровольным чекистом.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" descr="C:\Documents and Settings\1\Рабочий стол\Оля\для музея\IMGP3867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214313" y="214313"/>
            <a:ext cx="4143375" cy="607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4282" y="5997379"/>
            <a:ext cx="4143404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err="1"/>
              <a:t>Сухомлинова</a:t>
            </a:r>
            <a:r>
              <a:rPr lang="ru-RU" sz="2800" dirty="0"/>
              <a:t> Марианна</a:t>
            </a:r>
          </a:p>
        </p:txBody>
      </p:sp>
      <p:sp>
        <p:nvSpPr>
          <p:cNvPr id="15366" name="TextBox 3"/>
          <p:cNvSpPr txBox="1">
            <a:spLocks noChangeArrowheads="1"/>
          </p:cNvSpPr>
          <p:nvPr/>
        </p:nvSpPr>
        <p:spPr bwMode="auto">
          <a:xfrm>
            <a:off x="4714875" y="357188"/>
            <a:ext cx="4000500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Родилась в 1915 г.</a:t>
            </a:r>
          </a:p>
          <a:p>
            <a:r>
              <a:rPr lang="ru-RU" sz="2800">
                <a:latin typeface="Calibri" pitchFamily="34" charset="0"/>
              </a:rPr>
              <a:t>Работала в Троицкой средней школе учительницей русского языка и литературы. В комсомол вступила в 1930 году.  Занималась ликвидацией неграмотности. Вела агитационную работу по вступлению людей в колхоз. Участвовала в агитбригаде.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" descr="C:\Documents and Settings\1\Рабочий стол\Оля\для музея\IMGP3867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142875" y="214313"/>
            <a:ext cx="4357688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2844" y="5783065"/>
            <a:ext cx="4357718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Сергеев Иосиф</a:t>
            </a:r>
          </a:p>
        </p:txBody>
      </p:sp>
      <p:sp>
        <p:nvSpPr>
          <p:cNvPr id="16390" name="TextBox 3"/>
          <p:cNvSpPr txBox="1">
            <a:spLocks noChangeArrowheads="1"/>
          </p:cNvSpPr>
          <p:nvPr/>
        </p:nvSpPr>
        <p:spPr bwMode="auto">
          <a:xfrm>
            <a:off x="4643438" y="304800"/>
            <a:ext cx="4357687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Работал в Троицкой средней школе учителем географии. В 1929 году вступил в ряды комсомола.  Комсомольцы 20-х годов вели борьбу с бандитизмом, собирали семена для посевов, проводили хлебозаготовки, боролись с саботажем кулачества, участвовали в ликвидации неграмотности, в подъеме культуры села. 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928688" y="4929188"/>
            <a:ext cx="72866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Бывший директор школы Пугеева Валентина Платоновна в окружении педколлектива</a:t>
            </a:r>
          </a:p>
        </p:txBody>
      </p:sp>
      <p:pic>
        <p:nvPicPr>
          <p:cNvPr id="17411" name="Рисунок 3" descr="C:\Documents and Settings\1\Рабочий стол\Оля\для музея\ист.шк\IMGP38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357188"/>
            <a:ext cx="71437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Группа 3"/>
          <p:cNvGrpSpPr>
            <a:grpSpLocks/>
          </p:cNvGrpSpPr>
          <p:nvPr/>
        </p:nvGrpSpPr>
        <p:grpSpPr bwMode="auto">
          <a:xfrm>
            <a:off x="571500" y="785813"/>
            <a:ext cx="8072438" cy="5429250"/>
            <a:chOff x="571472" y="785794"/>
            <a:chExt cx="8072494" cy="5429288"/>
          </a:xfrm>
        </p:grpSpPr>
        <p:sp>
          <p:nvSpPr>
            <p:cNvPr id="2" name="Прямоугольник с двумя вырезанными противолежащими углами 1"/>
            <p:cNvSpPr/>
            <p:nvPr/>
          </p:nvSpPr>
          <p:spPr>
            <a:xfrm>
              <a:off x="571472" y="785794"/>
              <a:ext cx="8072494" cy="5429288"/>
            </a:xfrm>
            <a:prstGeom prst="snip2Diag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436" name="TextBox 2"/>
            <p:cNvSpPr txBox="1">
              <a:spLocks noChangeArrowheads="1"/>
            </p:cNvSpPr>
            <p:nvPr/>
          </p:nvSpPr>
          <p:spPr bwMode="auto">
            <a:xfrm>
              <a:off x="857224" y="1428736"/>
              <a:ext cx="7572428" cy="4031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	</a:t>
              </a:r>
              <a:r>
                <a:rPr lang="ru-RU" sz="3200">
                  <a:latin typeface="Calibri" pitchFamily="34" charset="0"/>
                </a:rPr>
                <a:t>В </a:t>
              </a:r>
              <a:r>
                <a:rPr lang="ru-RU" sz="3200">
                  <a:solidFill>
                    <a:srgbClr val="FF0000"/>
                  </a:solidFill>
                  <a:latin typeface="Calibri" pitchFamily="34" charset="0"/>
                </a:rPr>
                <a:t>1923 году </a:t>
              </a:r>
              <a:r>
                <a:rPr lang="ru-RU" sz="3200">
                  <a:latin typeface="Calibri" pitchFamily="34" charset="0"/>
                </a:rPr>
                <a:t>в селе было 1085 хозяйств. Работали читальня, клуб, народный дом, 9 ветряных и 3 паровых мельницы. В этом же году артель получила трактор «Фордзон». Его повел по полям первый тракторист Вася Бондаренко. Затем трактор «Кейс», а в </a:t>
              </a:r>
              <a:r>
                <a:rPr lang="ru-RU" sz="3200">
                  <a:solidFill>
                    <a:srgbClr val="FF0000"/>
                  </a:solidFill>
                  <a:latin typeface="Calibri" pitchFamily="34" charset="0"/>
                </a:rPr>
                <a:t>1930 году </a:t>
              </a:r>
              <a:r>
                <a:rPr lang="ru-RU" sz="3200">
                  <a:latin typeface="Calibri" pitchFamily="34" charset="0"/>
                </a:rPr>
                <a:t>трактор «Путиловец».</a:t>
              </a:r>
            </a:p>
          </p:txBody>
        </p:sp>
      </p:grp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1" descr="C:\Documents and Settings\1\Рабочий стол\Оля\для музея\IMGP3867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428625" y="500063"/>
            <a:ext cx="4214813" cy="535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5500688" y="1928813"/>
            <a:ext cx="2857500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latin typeface="Calibri" pitchFamily="34" charset="0"/>
              </a:rPr>
              <a:t>Бондаренко Василий</a:t>
            </a:r>
          </a:p>
          <a:p>
            <a:endParaRPr lang="ru-RU" sz="3600">
              <a:latin typeface="Calibri" pitchFamily="34" charset="0"/>
            </a:endParaRPr>
          </a:p>
          <a:p>
            <a:pPr algn="ctr"/>
            <a:r>
              <a:rPr lang="ru-RU" sz="3200">
                <a:latin typeface="Calibri" pitchFamily="34" charset="0"/>
              </a:rPr>
              <a:t>Первый в селе тракторист</a:t>
            </a:r>
          </a:p>
        </p:txBody>
      </p:sp>
      <p:pic>
        <p:nvPicPr>
          <p:cNvPr id="19460" name="Picture 2" descr="C:\Documents and Settings\1\Рабочий стол\Оля\для музея\звезды и свечи\liniia-103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2575" y="3190875"/>
            <a:ext cx="30670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7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1\Рабочий стол\Оля\для музея\черновик\9ff7bf05428018b07cbd34230751092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14313"/>
            <a:ext cx="8429625" cy="635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4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63" y="1173163"/>
            <a:ext cx="3357562" cy="3970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Comic Sans MS" pitchFamily="66" charset="0"/>
              </a:rPr>
              <a:t>История нашего села отражена на стенде 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«Истории немеркнущие строки»</a:t>
            </a:r>
          </a:p>
        </p:txBody>
      </p:sp>
      <p:pic>
        <p:nvPicPr>
          <p:cNvPr id="3075" name="Picture 4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 cstate="print">
            <a:lum bright="10000" contrast="20000"/>
          </a:blip>
          <a:srcRect/>
          <a:stretch>
            <a:fillRect/>
          </a:stretch>
        </p:blipFill>
        <p:spPr bwMode="auto">
          <a:xfrm>
            <a:off x="3786188" y="0"/>
            <a:ext cx="50085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7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1\Рабочий стол\Оля\для музея\черновик\путиловей_pr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68288"/>
            <a:ext cx="8550275" cy="630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225094" y="285728"/>
            <a:ext cx="669382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Трактор «</a:t>
            </a:r>
            <a:r>
              <a:rPr lang="ru-RU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Путиловец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»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"/>
          <p:cNvGrpSpPr>
            <a:grpSpLocks/>
          </p:cNvGrpSpPr>
          <p:nvPr/>
        </p:nvGrpSpPr>
        <p:grpSpPr bwMode="auto">
          <a:xfrm>
            <a:off x="714375" y="0"/>
            <a:ext cx="7500938" cy="4572000"/>
            <a:chOff x="571443" y="-24"/>
            <a:chExt cx="7500990" cy="4572032"/>
          </a:xfrm>
        </p:grpSpPr>
        <p:sp>
          <p:nvSpPr>
            <p:cNvPr id="1026" name="AutoShape 2"/>
            <p:cNvSpPr>
              <a:spLocks noChangeArrowheads="1"/>
            </p:cNvSpPr>
            <p:nvPr/>
          </p:nvSpPr>
          <p:spPr bwMode="auto">
            <a:xfrm>
              <a:off x="571443" y="-24"/>
              <a:ext cx="7500990" cy="4572032"/>
            </a:xfrm>
            <a:prstGeom prst="horizontalScroll">
              <a:avLst>
                <a:gd name="adj" fmla="val 12500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532" name="TextBox 3"/>
            <p:cNvSpPr txBox="1">
              <a:spLocks noChangeArrowheads="1"/>
            </p:cNvSpPr>
            <p:nvPr/>
          </p:nvSpPr>
          <p:spPr bwMode="auto">
            <a:xfrm>
              <a:off x="1214390" y="714337"/>
              <a:ext cx="6643734" cy="3108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>
                  <a:latin typeface="Calibri" pitchFamily="34" charset="0"/>
                </a:rPr>
                <a:t>… Как в капле воды отражаются свойства целого моря, так в жизни нашего села отражаются перемены в жизни страны, частью которой является село, где для каждого его жителя начинается Родина, которой мы гордимся и для которой мы живем.</a:t>
              </a:r>
            </a:p>
          </p:txBody>
        </p:sp>
      </p:grp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1\Рабочий стол\Оля\для музея\IMGP3867.JPG"/>
          <p:cNvPicPr/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 rot="5400000">
            <a:off x="1535898" y="-1035859"/>
            <a:ext cx="6072232" cy="90011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Горизонтальный свиток 3"/>
          <p:cNvSpPr/>
          <p:nvPr/>
        </p:nvSpPr>
        <p:spPr>
          <a:xfrm>
            <a:off x="0" y="71438"/>
            <a:ext cx="5643563" cy="2357437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285750" y="533400"/>
            <a:ext cx="5286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1769 г. </a:t>
            </a:r>
            <a:r>
              <a:rPr lang="ru-RU" sz="2000">
                <a:latin typeface="Calibri" pitchFamily="34" charset="0"/>
              </a:rPr>
              <a:t>На берегу реки Миус близ Таганрога было основано 500 душами семейного запорожского казачества три слободы: Николаевка, Троицкая и Покровская.</a:t>
            </a:r>
          </a:p>
        </p:txBody>
      </p:sp>
      <p:grpSp>
        <p:nvGrpSpPr>
          <p:cNvPr id="4101" name="Группа 13"/>
          <p:cNvGrpSpPr>
            <a:grpSpLocks/>
          </p:cNvGrpSpPr>
          <p:nvPr/>
        </p:nvGrpSpPr>
        <p:grpSpPr bwMode="auto">
          <a:xfrm rot="-1143165">
            <a:off x="198438" y="5789613"/>
            <a:ext cx="1830387" cy="571500"/>
            <a:chOff x="86417" y="5745091"/>
            <a:chExt cx="1829675" cy="571504"/>
          </a:xfrm>
        </p:grpSpPr>
        <p:sp>
          <p:nvSpPr>
            <p:cNvPr id="11" name="Стрелка вверх 10"/>
            <p:cNvSpPr/>
            <p:nvPr/>
          </p:nvSpPr>
          <p:spPr>
            <a:xfrm rot="5400000">
              <a:off x="715503" y="5116005"/>
              <a:ext cx="571504" cy="1829675"/>
            </a:xfrm>
            <a:prstGeom prst="up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09" name="TextBox 12"/>
            <p:cNvSpPr txBox="1">
              <a:spLocks noChangeArrowheads="1"/>
            </p:cNvSpPr>
            <p:nvPr/>
          </p:nvSpPr>
          <p:spPr bwMode="auto">
            <a:xfrm>
              <a:off x="142844" y="5829998"/>
              <a:ext cx="157163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>
                  <a:latin typeface="Calibri" pitchFamily="34" charset="0"/>
                </a:rPr>
                <a:t>Николаевка</a:t>
              </a:r>
            </a:p>
          </p:txBody>
        </p:sp>
      </p:grpSp>
      <p:grpSp>
        <p:nvGrpSpPr>
          <p:cNvPr id="4102" name="Группа 15"/>
          <p:cNvGrpSpPr>
            <a:grpSpLocks/>
          </p:cNvGrpSpPr>
          <p:nvPr/>
        </p:nvGrpSpPr>
        <p:grpSpPr bwMode="auto">
          <a:xfrm rot="-1746241">
            <a:off x="4719638" y="4981575"/>
            <a:ext cx="1828800" cy="571500"/>
            <a:chOff x="86417" y="5745091"/>
            <a:chExt cx="1829675" cy="571504"/>
          </a:xfrm>
        </p:grpSpPr>
        <p:sp>
          <p:nvSpPr>
            <p:cNvPr id="17" name="Стрелка вверх 16"/>
            <p:cNvSpPr/>
            <p:nvPr/>
          </p:nvSpPr>
          <p:spPr>
            <a:xfrm rot="5400000">
              <a:off x="715503" y="5116006"/>
              <a:ext cx="571504" cy="1829675"/>
            </a:xfrm>
            <a:prstGeom prst="up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07" name="TextBox 17"/>
            <p:cNvSpPr txBox="1">
              <a:spLocks noChangeArrowheads="1"/>
            </p:cNvSpPr>
            <p:nvPr/>
          </p:nvSpPr>
          <p:spPr bwMode="auto">
            <a:xfrm>
              <a:off x="142844" y="5829998"/>
              <a:ext cx="157163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>
                  <a:latin typeface="Calibri" pitchFamily="34" charset="0"/>
                </a:rPr>
                <a:t>Троицкая</a:t>
              </a:r>
            </a:p>
          </p:txBody>
        </p:sp>
      </p:grpSp>
      <p:grpSp>
        <p:nvGrpSpPr>
          <p:cNvPr id="4103" name="Группа 18"/>
          <p:cNvGrpSpPr>
            <a:grpSpLocks/>
          </p:cNvGrpSpPr>
          <p:nvPr/>
        </p:nvGrpSpPr>
        <p:grpSpPr bwMode="auto">
          <a:xfrm rot="-3366716">
            <a:off x="7119144" y="3490119"/>
            <a:ext cx="1830388" cy="571500"/>
            <a:chOff x="86417" y="5745091"/>
            <a:chExt cx="1829675" cy="571504"/>
          </a:xfrm>
        </p:grpSpPr>
        <p:sp>
          <p:nvSpPr>
            <p:cNvPr id="20" name="Стрелка вверх 19"/>
            <p:cNvSpPr/>
            <p:nvPr/>
          </p:nvSpPr>
          <p:spPr>
            <a:xfrm rot="5400000">
              <a:off x="715503" y="5116006"/>
              <a:ext cx="571504" cy="1829675"/>
            </a:xfrm>
            <a:prstGeom prst="up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05" name="TextBox 20"/>
            <p:cNvSpPr txBox="1">
              <a:spLocks noChangeArrowheads="1"/>
            </p:cNvSpPr>
            <p:nvPr/>
          </p:nvSpPr>
          <p:spPr bwMode="auto">
            <a:xfrm>
              <a:off x="142844" y="5829998"/>
              <a:ext cx="157163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>
                  <a:latin typeface="Calibri" pitchFamily="34" charset="0"/>
                </a:rPr>
                <a:t>Покровская</a:t>
              </a:r>
            </a:p>
          </p:txBody>
        </p:sp>
      </p:grp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1\Рабочий стол\Оля\для музея\IMGP3867.JPG"/>
          <p:cNvPicPr/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 rot="5400000">
            <a:off x="2029857" y="-1942769"/>
            <a:ext cx="5072074" cy="9001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285750" y="5073650"/>
            <a:ext cx="86439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>
                <a:latin typeface="Calibri" pitchFamily="34" charset="0"/>
              </a:rPr>
              <a:t>	Эти поселения не знали крепостного права, потому что находились на землях Донского воинства. 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847725" y="5137150"/>
            <a:ext cx="80105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Жилища – большинство  плетневые хаты, мазанные глиной и крытые соломой.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75" y="357188"/>
            <a:ext cx="5459413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48" name="Группа 5"/>
          <p:cNvGrpSpPr>
            <a:grpSpLocks/>
          </p:cNvGrpSpPr>
          <p:nvPr/>
        </p:nvGrpSpPr>
        <p:grpSpPr bwMode="auto">
          <a:xfrm>
            <a:off x="500063" y="285750"/>
            <a:ext cx="8001000" cy="6143625"/>
            <a:chOff x="500034" y="285728"/>
            <a:chExt cx="8001056" cy="6143668"/>
          </a:xfrm>
        </p:grpSpPr>
        <p:sp>
          <p:nvSpPr>
            <p:cNvPr id="4" name="Прямоугольник с двумя скругленными противолежащими углами 3"/>
            <p:cNvSpPr/>
            <p:nvPr/>
          </p:nvSpPr>
          <p:spPr>
            <a:xfrm>
              <a:off x="500034" y="285728"/>
              <a:ext cx="8001056" cy="6143668"/>
            </a:xfrm>
            <a:prstGeom prst="round2Diag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152" name="TextBox 4"/>
            <p:cNvSpPr txBox="1">
              <a:spLocks noChangeArrowheads="1"/>
            </p:cNvSpPr>
            <p:nvPr/>
          </p:nvSpPr>
          <p:spPr bwMode="auto">
            <a:xfrm>
              <a:off x="1142976" y="1500174"/>
              <a:ext cx="6572296" cy="31700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ru-RU" sz="4000">
                  <a:latin typeface="Calibri" pitchFamily="34" charset="0"/>
                </a:rPr>
                <a:t>Название села связано с названием христианского праздника «Святой Троицы». В эти дни в селе ежегодно проходили шумные ярмарки.</a:t>
              </a:r>
            </a:p>
          </p:txBody>
        </p:sp>
      </p:grp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" descr="C:\Documents and Settings\1\Рабочий стол\Оля\для музея\IMGP3867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214313" y="142875"/>
            <a:ext cx="4929187" cy="435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285750" y="4645025"/>
            <a:ext cx="86439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>
                <a:latin typeface="Calibri" pitchFamily="34" charset="0"/>
              </a:rPr>
              <a:t>	Поселок и получил название по фамилии своего нового владельца и ныне входит в состав Троицкого сельского поселения.</a:t>
            </a: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5143500" y="357188"/>
            <a:ext cx="3929063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>
                <a:latin typeface="Calibri" pitchFamily="34" charset="0"/>
              </a:rPr>
              <a:t>	В </a:t>
            </a:r>
            <a:r>
              <a:rPr lang="ru-RU" sz="3200">
                <a:solidFill>
                  <a:srgbClr val="FF0000"/>
                </a:solidFill>
                <a:latin typeface="Calibri" pitchFamily="34" charset="0"/>
              </a:rPr>
              <a:t>1788г.</a:t>
            </a:r>
            <a:r>
              <a:rPr lang="ru-RU" sz="3200">
                <a:latin typeface="Calibri" pitchFamily="34" charset="0"/>
              </a:rPr>
              <a:t> на правом берегу реки Миус был основан поселок полководцем Семеновым, который затем в 1796г. был продан И.Кошкину. 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Группа 3"/>
          <p:cNvGrpSpPr>
            <a:grpSpLocks/>
          </p:cNvGrpSpPr>
          <p:nvPr/>
        </p:nvGrpSpPr>
        <p:grpSpPr bwMode="auto">
          <a:xfrm>
            <a:off x="571500" y="785813"/>
            <a:ext cx="8072438" cy="5429250"/>
            <a:chOff x="571472" y="785794"/>
            <a:chExt cx="8072494" cy="5429288"/>
          </a:xfrm>
        </p:grpSpPr>
        <p:sp>
          <p:nvSpPr>
            <p:cNvPr id="2" name="Прямоугольник с двумя вырезанными противолежащими углами 1"/>
            <p:cNvSpPr/>
            <p:nvPr/>
          </p:nvSpPr>
          <p:spPr>
            <a:xfrm>
              <a:off x="571472" y="785794"/>
              <a:ext cx="8072494" cy="5429288"/>
            </a:xfrm>
            <a:prstGeom prst="snip2Diag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202" name="TextBox 2"/>
            <p:cNvSpPr txBox="1">
              <a:spLocks noChangeArrowheads="1"/>
            </p:cNvSpPr>
            <p:nvPr/>
          </p:nvSpPr>
          <p:spPr bwMode="auto">
            <a:xfrm>
              <a:off x="857224" y="1428736"/>
              <a:ext cx="7572428" cy="4031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	</a:t>
              </a:r>
              <a:r>
                <a:rPr lang="ru-RU" sz="3200">
                  <a:latin typeface="Calibri" pitchFamily="34" charset="0"/>
                </a:rPr>
                <a:t>Население с.Троицкого было сплошь неграмотно. В 1859 г. в Троицком было 492 двора, 3713 жителей. В Троицкую волость входили с.Вареновка и с.Бессергеновка.</a:t>
              </a:r>
            </a:p>
            <a:p>
              <a:r>
                <a:rPr lang="ru-RU" sz="3200">
                  <a:latin typeface="Calibri" pitchFamily="34" charset="0"/>
                </a:rPr>
                <a:t>	В 1889 г. В Троицком население насчитывало 8103 человека, а в 1893 году-7968 жителей.</a:t>
              </a:r>
            </a:p>
          </p:txBody>
        </p:sp>
      </p:grpSp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571500" y="785813"/>
            <a:ext cx="8072438" cy="5429250"/>
            <a:chOff x="571472" y="785794"/>
            <a:chExt cx="8072494" cy="5429288"/>
          </a:xfrm>
        </p:grpSpPr>
        <p:sp>
          <p:nvSpPr>
            <p:cNvPr id="6" name="Прямоугольник с двумя вырезанными противолежащими углами 5"/>
            <p:cNvSpPr/>
            <p:nvPr/>
          </p:nvSpPr>
          <p:spPr>
            <a:xfrm>
              <a:off x="571472" y="785794"/>
              <a:ext cx="8072494" cy="5429288"/>
            </a:xfrm>
            <a:prstGeom prst="snip2Diag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200" name="TextBox 6"/>
            <p:cNvSpPr txBox="1">
              <a:spLocks noChangeArrowheads="1"/>
            </p:cNvSpPr>
            <p:nvPr/>
          </p:nvSpPr>
          <p:spPr bwMode="auto">
            <a:xfrm>
              <a:off x="857224" y="1428736"/>
              <a:ext cx="7572428" cy="4031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	</a:t>
              </a:r>
              <a:r>
                <a:rPr lang="ru-RU" sz="3200">
                  <a:latin typeface="Calibri" pitchFamily="34" charset="0"/>
                </a:rPr>
                <a:t>Наступил </a:t>
              </a:r>
              <a:r>
                <a:rPr lang="en-US" sz="3200">
                  <a:latin typeface="Calibri" pitchFamily="34" charset="0"/>
                </a:rPr>
                <a:t>XX</a:t>
              </a:r>
              <a:r>
                <a:rPr lang="ru-RU" sz="3200">
                  <a:latin typeface="Calibri" pitchFamily="34" charset="0"/>
                </a:rPr>
                <a:t> век. Идет бурный процесс расслоения крестьянства на кулаков и бедняков. Первая русская революция 1905-1907 гг. не прошла бесследно для жителей с.Троицкого. Агитационную работу проводили среди жителей Залеткин К., Подгорный Т.В., Овчаров, Пушкарев Д.И.</a:t>
              </a:r>
            </a:p>
          </p:txBody>
        </p:sp>
      </p:grpSp>
      <p:grpSp>
        <p:nvGrpSpPr>
          <p:cNvPr id="5" name="Группа 7"/>
          <p:cNvGrpSpPr>
            <a:grpSpLocks/>
          </p:cNvGrpSpPr>
          <p:nvPr/>
        </p:nvGrpSpPr>
        <p:grpSpPr bwMode="auto">
          <a:xfrm>
            <a:off x="571500" y="785813"/>
            <a:ext cx="8072438" cy="5429250"/>
            <a:chOff x="571472" y="785794"/>
            <a:chExt cx="8072494" cy="5429288"/>
          </a:xfrm>
        </p:grpSpPr>
        <p:sp>
          <p:nvSpPr>
            <p:cNvPr id="9" name="Прямоугольник с двумя вырезанными противолежащими углами 8"/>
            <p:cNvSpPr/>
            <p:nvPr/>
          </p:nvSpPr>
          <p:spPr>
            <a:xfrm>
              <a:off x="571472" y="785794"/>
              <a:ext cx="8072494" cy="5429288"/>
            </a:xfrm>
            <a:prstGeom prst="snip2Diag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198" name="TextBox 9"/>
            <p:cNvSpPr txBox="1">
              <a:spLocks noChangeArrowheads="1"/>
            </p:cNvSpPr>
            <p:nvPr/>
          </p:nvSpPr>
          <p:spPr bwMode="auto">
            <a:xfrm>
              <a:off x="857224" y="990584"/>
              <a:ext cx="7572428" cy="4832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	</a:t>
              </a:r>
              <a:r>
                <a:rPr lang="ru-RU" sz="2800">
                  <a:solidFill>
                    <a:srgbClr val="FF0000"/>
                  </a:solidFill>
                  <a:latin typeface="Calibri" pitchFamily="34" charset="0"/>
                </a:rPr>
                <a:t>1914 г. </a:t>
              </a:r>
              <a:r>
                <a:rPr lang="ru-RU" sz="2800">
                  <a:latin typeface="Calibri" pitchFamily="34" charset="0"/>
                </a:rPr>
                <a:t>Началась Первая мировая война. Из села были мобилизованы 300 человек в возрасте до 42 лет, конфискованы лошади, жизнь стала невыносимой.</a:t>
              </a:r>
            </a:p>
            <a:p>
              <a:r>
                <a:rPr lang="ru-RU" sz="2800">
                  <a:latin typeface="Calibri" pitchFamily="34" charset="0"/>
                </a:rPr>
                <a:t>	Весть о Великой Октябрьской Социалистической революции дошла до жителей села. Большевистские агитаторы Сычев Я.Ф., Едуш М.И. объявили о победе революции, зачитали Ленинские декреты о земле и о мире.</a:t>
              </a:r>
            </a:p>
            <a:p>
              <a:r>
                <a:rPr lang="ru-RU" sz="2800">
                  <a:latin typeface="Calibri" pitchFamily="34" charset="0"/>
                </a:rPr>
                <a:t>В то время в селе было 1427 дворов с населением 10095 человек.</a:t>
              </a:r>
            </a:p>
          </p:txBody>
        </p:sp>
      </p:grp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Группа 3"/>
          <p:cNvGrpSpPr>
            <a:grpSpLocks/>
          </p:cNvGrpSpPr>
          <p:nvPr/>
        </p:nvGrpSpPr>
        <p:grpSpPr bwMode="auto">
          <a:xfrm>
            <a:off x="571500" y="785813"/>
            <a:ext cx="8072438" cy="5429250"/>
            <a:chOff x="571472" y="785794"/>
            <a:chExt cx="8072494" cy="5429288"/>
          </a:xfrm>
        </p:grpSpPr>
        <p:sp>
          <p:nvSpPr>
            <p:cNvPr id="2" name="Прямоугольник с двумя вырезанными противолежащими углами 1"/>
            <p:cNvSpPr/>
            <p:nvPr/>
          </p:nvSpPr>
          <p:spPr>
            <a:xfrm>
              <a:off x="571472" y="785794"/>
              <a:ext cx="8072494" cy="5429288"/>
            </a:xfrm>
            <a:prstGeom prst="snip2Diag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220" name="TextBox 2"/>
            <p:cNvSpPr txBox="1">
              <a:spLocks noChangeArrowheads="1"/>
            </p:cNvSpPr>
            <p:nvPr/>
          </p:nvSpPr>
          <p:spPr bwMode="auto">
            <a:xfrm>
              <a:off x="857224" y="1428736"/>
              <a:ext cx="7572428" cy="4031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alibri" pitchFamily="34" charset="0"/>
                </a:rPr>
                <a:t>	</a:t>
              </a:r>
              <a:r>
                <a:rPr lang="ru-RU" sz="3200">
                  <a:latin typeface="Calibri" pitchFamily="34" charset="0"/>
                </a:rPr>
                <a:t>В начале </a:t>
              </a:r>
              <a:r>
                <a:rPr lang="ru-RU" sz="3200">
                  <a:solidFill>
                    <a:srgbClr val="FF0000"/>
                  </a:solidFill>
                  <a:latin typeface="Calibri" pitchFamily="34" charset="0"/>
                </a:rPr>
                <a:t>1918 года </a:t>
              </a:r>
              <a:r>
                <a:rPr lang="ru-RU" sz="3200">
                  <a:latin typeface="Calibri" pitchFamily="34" charset="0"/>
                </a:rPr>
                <a:t>в село вошли иностранные оккупанты. В селе царили грабежи, мародерство.</a:t>
              </a:r>
            </a:p>
            <a:p>
              <a:r>
                <a:rPr lang="ru-RU" sz="3200">
                  <a:latin typeface="Calibri" pitchFamily="34" charset="0"/>
                </a:rPr>
                <a:t>	В </a:t>
              </a:r>
              <a:r>
                <a:rPr lang="ru-RU" sz="3200">
                  <a:solidFill>
                    <a:srgbClr val="FF0000"/>
                  </a:solidFill>
                  <a:latin typeface="Calibri" pitchFamily="34" charset="0"/>
                </a:rPr>
                <a:t>1919 году </a:t>
              </a:r>
              <a:r>
                <a:rPr lang="ru-RU" sz="3200">
                  <a:latin typeface="Calibri" pitchFamily="34" charset="0"/>
                </a:rPr>
                <a:t>в селе была создана первая подпольная ячейка. Членами ее были Абрамов К.П., Сычев Я.Ф., Едуш М.И.</a:t>
              </a:r>
            </a:p>
            <a:p>
              <a:r>
                <a:rPr lang="ru-RU" sz="3200">
                  <a:latin typeface="Calibri" pitchFamily="34" charset="0"/>
                </a:rPr>
                <a:t>	</a:t>
              </a:r>
              <a:r>
                <a:rPr lang="ru-RU" sz="3200">
                  <a:solidFill>
                    <a:srgbClr val="FF0000"/>
                  </a:solidFill>
                  <a:latin typeface="Calibri" pitchFamily="34" charset="0"/>
                </a:rPr>
                <a:t>18 декабря 1919 года </a:t>
              </a:r>
              <a:r>
                <a:rPr lang="ru-RU" sz="3200">
                  <a:latin typeface="Calibri" pitchFamily="34" charset="0"/>
                </a:rPr>
                <a:t>село было освобождено Конной армией Буденного.</a:t>
              </a:r>
            </a:p>
          </p:txBody>
        </p:sp>
      </p:grp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4" descr="C:\Documents and Settings\1\Рабочий стол\Оля\для музея\IMGP3867.JPG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71438" y="71438"/>
            <a:ext cx="4714875" cy="671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4929188" y="1857375"/>
            <a:ext cx="3786187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Calibri" pitchFamily="34" charset="0"/>
              </a:rPr>
              <a:t>Бондаренко</a:t>
            </a:r>
          </a:p>
          <a:p>
            <a:pPr algn="ctr"/>
            <a:r>
              <a:rPr lang="ru-RU" sz="3200" b="1">
                <a:latin typeface="Calibri" pitchFamily="34" charset="0"/>
              </a:rPr>
              <a:t>Андрей Сидорович</a:t>
            </a:r>
          </a:p>
          <a:p>
            <a:pPr algn="ctr"/>
            <a:endParaRPr lang="ru-RU" sz="3200" b="1">
              <a:latin typeface="Calibri" pitchFamily="34" charset="0"/>
            </a:endParaRPr>
          </a:p>
          <a:p>
            <a:r>
              <a:rPr lang="ru-RU" sz="2800">
                <a:latin typeface="Calibri" pitchFamily="34" charset="0"/>
              </a:rPr>
              <a:t>Участник гражданской войны, воевал в Конной армии Буденного.</a:t>
            </a:r>
          </a:p>
        </p:txBody>
      </p:sp>
      <p:pic>
        <p:nvPicPr>
          <p:cNvPr id="10244" name="Picture 2" descr="C:\Documents and Settings\1\Рабочий стол\Оля\для музея\звезды и свечи\liniia-104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9175" y="2857500"/>
            <a:ext cx="38862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3" descr="C:\Documents and Settings\1\Рабочий стол\Оля\для музея\звезды и свечи\276268880.jpg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2786063"/>
            <a:ext cx="7239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293</Words>
  <Application>Microsoft Office PowerPoint</Application>
  <PresentationFormat>Экран (4:3)</PresentationFormat>
  <Paragraphs>51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Comic Sans MS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79</cp:revision>
  <dcterms:modified xsi:type="dcterms:W3CDTF">2013-02-24T12:41:40Z</dcterms:modified>
</cp:coreProperties>
</file>