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6" r:id="rId1"/>
  </p:sldMasterIdLst>
  <p:sldIdLst>
    <p:sldId id="256" r:id="rId2"/>
    <p:sldId id="263" r:id="rId3"/>
    <p:sldId id="257" r:id="rId4"/>
    <p:sldId id="267" r:id="rId5"/>
    <p:sldId id="258" r:id="rId6"/>
    <p:sldId id="259" r:id="rId7"/>
    <p:sldId id="268" r:id="rId8"/>
    <p:sldId id="262" r:id="rId9"/>
    <p:sldId id="272" r:id="rId10"/>
    <p:sldId id="270" r:id="rId11"/>
    <p:sldId id="264" r:id="rId12"/>
    <p:sldId id="265" r:id="rId13"/>
    <p:sldId id="266" r:id="rId14"/>
    <p:sldId id="260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6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816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43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975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020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804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69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6481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137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23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4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199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82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517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37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568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37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F91CA5-3016-46DD-8D13-4AECCEA41F47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86538-BD9F-4DBC-847F-0B6A09094D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1006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3369" y="1084881"/>
            <a:ext cx="9903417" cy="455650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ru-RU" sz="4400" dirty="0" smtClean="0">
              <a:solidFill>
                <a:srgbClr val="FFFF00"/>
              </a:solidFill>
            </a:endParaRP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Практика развития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инклюзивного образования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В МБОУ </a:t>
            </a:r>
            <a:r>
              <a:rPr lang="ru-RU" sz="4800" b="1" dirty="0">
                <a:solidFill>
                  <a:srgbClr val="FFFF00"/>
                </a:solidFill>
              </a:rPr>
              <a:t>Троицкая СОШ</a:t>
            </a:r>
          </a:p>
          <a:p>
            <a:pPr algn="ctr"/>
            <a:endParaRPr lang="ru-RU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6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ина\Семья, Коля\IMG_46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99416" y="214290"/>
            <a:ext cx="4403895" cy="3302922"/>
          </a:xfrm>
          <a:prstGeom prst="rect">
            <a:avLst/>
          </a:prstGeom>
          <a:noFill/>
        </p:spPr>
      </p:pic>
      <p:pic>
        <p:nvPicPr>
          <p:cNvPr id="1027" name="Picture 3" descr="D:\Мамина\Семья, Коля\IMG_46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0543" y="214314"/>
            <a:ext cx="4403864" cy="3302898"/>
          </a:xfrm>
          <a:prstGeom prst="rect">
            <a:avLst/>
          </a:prstGeom>
          <a:noFill/>
        </p:spPr>
      </p:pic>
      <p:pic>
        <p:nvPicPr>
          <p:cNvPr id="1028" name="Picture 4" descr="D:\Мамина\Семья, Коля\IMG_46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3916" y="4101481"/>
            <a:ext cx="3143272" cy="2357454"/>
          </a:xfrm>
          <a:prstGeom prst="rect">
            <a:avLst/>
          </a:prstGeom>
          <a:noFill/>
        </p:spPr>
      </p:pic>
      <p:pic>
        <p:nvPicPr>
          <p:cNvPr id="1029" name="Picture 5" descr="D:\Мамина\Семья, Коля\IMG_46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8644" y="4101505"/>
            <a:ext cx="3143240" cy="2357430"/>
          </a:xfrm>
          <a:prstGeom prst="rect">
            <a:avLst/>
          </a:prstGeom>
          <a:noFill/>
        </p:spPr>
      </p:pic>
      <p:pic>
        <p:nvPicPr>
          <p:cNvPr id="1030" name="Picture 6" descr="D:\Мамина\Семья, Коля\IMG_460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63340" y="4101481"/>
            <a:ext cx="3143240" cy="2357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122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Кадровое обеспечение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388" y="1853248"/>
            <a:ext cx="5403586" cy="4051606"/>
          </a:xfrm>
        </p:spPr>
      </p:pic>
      <p:pic>
        <p:nvPicPr>
          <p:cNvPr id="7" name="Объект 6" descr="C:\Users\ТСШ\Desktop\день учителя\Фот\IMG_7725.JPG"/>
          <p:cNvPicPr>
            <a:picLocks noGrp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243609" y="2340046"/>
            <a:ext cx="5566099" cy="3967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2512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Кадровое обеспечение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58" y="2667258"/>
            <a:ext cx="5396420" cy="4046233"/>
          </a:xfrm>
        </p:spPr>
      </p:pic>
      <p:pic>
        <p:nvPicPr>
          <p:cNvPr id="12" name="Picture 3" descr="C:\Documents and Settings\admin.EGAIS\Рабочий стол\Новая папка (2)\8MHRtLexBJ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4781" y="1467431"/>
            <a:ext cx="5953759" cy="446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487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Кадровое обеспечение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53" y="2008591"/>
            <a:ext cx="5065147" cy="37978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2131" y="2384108"/>
            <a:ext cx="5705583" cy="4278044"/>
          </a:xfrm>
        </p:spPr>
      </p:pic>
    </p:spTree>
    <p:extLst>
      <p:ext uri="{BB962C8B-B14F-4D97-AF65-F5344CB8AC3E}">
        <p14:creationId xmlns:p14="http://schemas.microsoft.com/office/powerpoint/2010/main" xmlns="" val="638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Психолого-педагогическое </a:t>
            </a:r>
            <a:r>
              <a:rPr lang="ru-RU" sz="4800" b="1" dirty="0" smtClean="0">
                <a:solidFill>
                  <a:srgbClr val="FFFF00"/>
                </a:solidFill>
              </a:rPr>
              <a:t>сопровождение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193" y="2114237"/>
            <a:ext cx="5023167" cy="376636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314" y="2904334"/>
            <a:ext cx="5043805" cy="3781843"/>
          </a:xfrm>
        </p:spPr>
      </p:pic>
    </p:spTree>
    <p:extLst>
      <p:ext uri="{BB962C8B-B14F-4D97-AF65-F5344CB8AC3E}">
        <p14:creationId xmlns:p14="http://schemas.microsoft.com/office/powerpoint/2010/main" xmlns="" val="33422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</a:rPr>
              <a:t>Психолого-педагогическое </a:t>
            </a:r>
            <a:r>
              <a:rPr lang="ru-RU" sz="4800" b="1" dirty="0" smtClean="0">
                <a:solidFill>
                  <a:srgbClr val="FFFF00"/>
                </a:solidFill>
              </a:rPr>
              <a:t>сопровождение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117408"/>
            <a:ext cx="5181600" cy="38861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6089" y="2560320"/>
            <a:ext cx="5037526" cy="3777135"/>
          </a:xfrm>
        </p:spPr>
      </p:pic>
    </p:spTree>
    <p:extLst>
      <p:ext uri="{BB962C8B-B14F-4D97-AF65-F5344CB8AC3E}">
        <p14:creationId xmlns:p14="http://schemas.microsoft.com/office/powerpoint/2010/main" xmlns="" val="9060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50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Характеристика </a:t>
            </a:r>
            <a:r>
              <a:rPr lang="ru-RU" sz="3200" b="1" dirty="0">
                <a:solidFill>
                  <a:srgbClr val="FFFF00"/>
                </a:solidFill>
              </a:rPr>
              <a:t>контингента 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с особыми образовательными потребностями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480" y="2164081"/>
            <a:ext cx="9707880" cy="402336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rgbClr val="FFFF00"/>
                </a:solidFill>
              </a:rPr>
              <a:t>количество </a:t>
            </a:r>
            <a:r>
              <a:rPr lang="ru-RU" sz="4200" b="1" dirty="0">
                <a:solidFill>
                  <a:srgbClr val="FFFF00"/>
                </a:solidFill>
              </a:rPr>
              <a:t>обучающихся с </a:t>
            </a:r>
            <a:r>
              <a:rPr lang="ru-RU" sz="4200" b="1" dirty="0" smtClean="0">
                <a:solidFill>
                  <a:srgbClr val="FFFF00"/>
                </a:solidFill>
              </a:rPr>
              <a:t>ОВЗ </a:t>
            </a:r>
            <a:r>
              <a:rPr lang="ru-RU" sz="4200" b="1" dirty="0">
                <a:solidFill>
                  <a:srgbClr val="FFFF00"/>
                </a:solidFill>
              </a:rPr>
              <a:t>– 8 обучающихся</a:t>
            </a:r>
            <a:r>
              <a:rPr lang="ru-RU" sz="4200" dirty="0">
                <a:solidFill>
                  <a:srgbClr val="FFFF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4200" dirty="0">
                <a:solidFill>
                  <a:srgbClr val="FFFF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2500" dirty="0">
                <a:solidFill>
                  <a:srgbClr val="FFFF00"/>
                </a:solidFill>
              </a:rPr>
              <a:t>- </a:t>
            </a:r>
            <a:r>
              <a:rPr lang="ru-RU" sz="2900" dirty="0">
                <a:solidFill>
                  <a:srgbClr val="FFFF00"/>
                </a:solidFill>
              </a:rPr>
              <a:t>детей, обучающихся по программе С(к) ОУ  для детей с ЗПР- 5 ;</a:t>
            </a:r>
          </a:p>
          <a:p>
            <a:pPr algn="ctr">
              <a:buFontTx/>
              <a:buChar char="-"/>
            </a:pPr>
            <a:r>
              <a:rPr lang="ru-RU" sz="2900" dirty="0" smtClean="0">
                <a:solidFill>
                  <a:srgbClr val="FFFF00"/>
                </a:solidFill>
              </a:rPr>
              <a:t>детей</a:t>
            </a:r>
            <a:r>
              <a:rPr lang="ru-RU" sz="2900" dirty="0">
                <a:solidFill>
                  <a:srgbClr val="FFFF00"/>
                </a:solidFill>
              </a:rPr>
              <a:t>, обучающихся по программе С(к)ОУ </a:t>
            </a:r>
            <a:r>
              <a:rPr lang="en-US" sz="2900" dirty="0">
                <a:solidFill>
                  <a:srgbClr val="FFFF00"/>
                </a:solidFill>
              </a:rPr>
              <a:t>VIII</a:t>
            </a:r>
            <a:r>
              <a:rPr lang="ru-RU" sz="2900" dirty="0">
                <a:solidFill>
                  <a:srgbClr val="FFFF00"/>
                </a:solidFill>
              </a:rPr>
              <a:t>вида для детей с нарушениями интеллекта – </a:t>
            </a:r>
            <a:r>
              <a:rPr lang="ru-RU" sz="2900" dirty="0" smtClean="0">
                <a:solidFill>
                  <a:srgbClr val="FFFF00"/>
                </a:solidFill>
              </a:rPr>
              <a:t>3</a:t>
            </a:r>
          </a:p>
          <a:p>
            <a:pPr marL="0" indent="0" algn="ctr">
              <a:buNone/>
            </a:pPr>
            <a:r>
              <a:rPr lang="ru-RU" sz="2900" dirty="0" smtClean="0">
                <a:solidFill>
                  <a:srgbClr val="FFFF00"/>
                </a:solidFill>
              </a:rPr>
              <a:t>( </a:t>
            </a:r>
            <a:r>
              <a:rPr lang="ru-RU" sz="2900" dirty="0">
                <a:solidFill>
                  <a:srgbClr val="FFFF00"/>
                </a:solidFill>
              </a:rPr>
              <a:t>из них 1 ребёнок с РАС);</a:t>
            </a:r>
          </a:p>
          <a:p>
            <a:pPr marL="0" indent="0" algn="ctr">
              <a:buNone/>
            </a:pPr>
            <a:r>
              <a:rPr lang="ru-RU" sz="4200" dirty="0">
                <a:solidFill>
                  <a:srgbClr val="FFFF00"/>
                </a:solidFill>
              </a:rPr>
              <a:t> </a:t>
            </a:r>
            <a:r>
              <a:rPr lang="ru-RU" sz="4200" dirty="0" smtClean="0">
                <a:solidFill>
                  <a:srgbClr val="FFFF00"/>
                </a:solidFill>
              </a:rPr>
              <a:t>- </a:t>
            </a:r>
            <a:r>
              <a:rPr lang="ru-RU" sz="4200" b="1" dirty="0" smtClean="0">
                <a:solidFill>
                  <a:srgbClr val="FFFF00"/>
                </a:solidFill>
              </a:rPr>
              <a:t>количество  </a:t>
            </a:r>
            <a:r>
              <a:rPr lang="ru-RU" sz="4200" b="1" dirty="0">
                <a:solidFill>
                  <a:srgbClr val="FFFF00"/>
                </a:solidFill>
              </a:rPr>
              <a:t>детей-инвалидов  - 9 обучающихся</a:t>
            </a:r>
            <a:r>
              <a:rPr lang="ru-RU" sz="4200" dirty="0">
                <a:solidFill>
                  <a:srgbClr val="FFFF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FFFF00"/>
                </a:solidFill>
              </a:rPr>
              <a:t> </a:t>
            </a:r>
            <a:r>
              <a:rPr lang="ru-RU" sz="2900" dirty="0" smtClean="0">
                <a:solidFill>
                  <a:srgbClr val="FFFF00"/>
                </a:solidFill>
              </a:rPr>
              <a:t>- </a:t>
            </a:r>
            <a:r>
              <a:rPr lang="ru-RU" sz="2900" dirty="0">
                <a:solidFill>
                  <a:srgbClr val="FFFF00"/>
                </a:solidFill>
              </a:rPr>
              <a:t>с нарушением опорно-двигательного аппарата -1;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FFFF00"/>
                </a:solidFill>
              </a:rPr>
              <a:t>- с нарушением зрения – 3;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FFFF00"/>
                </a:solidFill>
              </a:rPr>
              <a:t>- с нарушением слуха – 1;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FFFF00"/>
                </a:solidFill>
              </a:rPr>
              <a:t>- с нарушением речи – 1;</a:t>
            </a:r>
          </a:p>
          <a:p>
            <a:pPr marL="0" indent="0" algn="ctr">
              <a:buNone/>
            </a:pPr>
            <a:r>
              <a:rPr lang="ru-RU" sz="2900" dirty="0">
                <a:solidFill>
                  <a:srgbClr val="FFFF00"/>
                </a:solidFill>
              </a:rPr>
              <a:t>     - с другими дефектами развития – 3; 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rgbClr val="FFFF00"/>
                </a:solidFill>
              </a:rPr>
              <a:t>  </a:t>
            </a:r>
            <a:endParaRPr lang="ru-RU" sz="2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10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Специальное  оборудование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7430" y="2003603"/>
            <a:ext cx="5181600" cy="388619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96" y="2144801"/>
            <a:ext cx="5181600" cy="3886199"/>
          </a:xfrm>
        </p:spPr>
      </p:pic>
    </p:spTree>
    <p:extLst>
      <p:ext uri="{BB962C8B-B14F-4D97-AF65-F5344CB8AC3E}">
        <p14:creationId xmlns:p14="http://schemas.microsoft.com/office/powerpoint/2010/main" xmlns="" val="16972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982" y="185389"/>
            <a:ext cx="9404723" cy="14005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Специальное оборудование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1372" y="1474018"/>
            <a:ext cx="5494887" cy="4122217"/>
          </a:xfrm>
        </p:spPr>
      </p:pic>
      <p:sp>
        <p:nvSpPr>
          <p:cNvPr id="8" name="Прямоугольник 7"/>
          <p:cNvSpPr/>
          <p:nvPr/>
        </p:nvSpPr>
        <p:spPr>
          <a:xfrm>
            <a:off x="-209672" y="60819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Комплект сенсорного </a:t>
            </a:r>
            <a:r>
              <a:rPr lang="ru-RU" sz="24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уголока</a:t>
            </a:r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«Трио»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97000" y="5628578"/>
            <a:ext cx="4936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Тактильная панель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музыкальными инструментами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84" y="1474018"/>
            <a:ext cx="5496289" cy="41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70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Специальное оборудование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21" y="1485900"/>
            <a:ext cx="5181600" cy="38862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6195" y="2075260"/>
            <a:ext cx="4395788" cy="3296840"/>
          </a:xfrm>
        </p:spPr>
      </p:pic>
      <p:sp>
        <p:nvSpPr>
          <p:cNvPr id="6" name="Прямоугольник 5"/>
          <p:cNvSpPr/>
          <p:nvPr/>
        </p:nvSpPr>
        <p:spPr>
          <a:xfrm>
            <a:off x="2124800" y="5765075"/>
            <a:ext cx="7765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Пучек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фиброволокон</a:t>
            </a:r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«Звездный дождь»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2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Специальные условия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233" y="1976636"/>
            <a:ext cx="5327334" cy="39955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4754" y="2675295"/>
            <a:ext cx="5226685" cy="3920014"/>
          </a:xfrm>
        </p:spPr>
      </p:pic>
    </p:spTree>
    <p:extLst>
      <p:ext uri="{BB962C8B-B14F-4D97-AF65-F5344CB8AC3E}">
        <p14:creationId xmlns:p14="http://schemas.microsoft.com/office/powerpoint/2010/main" xmlns="" val="33783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Использование дидактических материалов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C:\Users\Колесниченко\Desktop\Новая папка\IMG_57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054" y="1853249"/>
            <a:ext cx="5540341" cy="4160094"/>
          </a:xfrm>
          <a:prstGeom prst="rect">
            <a:avLst/>
          </a:prstGeom>
          <a:noFill/>
        </p:spPr>
      </p:pic>
      <p:pic>
        <p:nvPicPr>
          <p:cNvPr id="8" name="Picture 3" descr="C:\Users\Колесниченко\Desktop\Новая папка\IMG_57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6071742" y="2455205"/>
            <a:ext cx="5799960" cy="4353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76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есниченко\Desktop\Новая папка\IMG_34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0414" y="357165"/>
            <a:ext cx="4019702" cy="3014777"/>
          </a:xfrm>
          <a:prstGeom prst="rect">
            <a:avLst/>
          </a:prstGeom>
          <a:noFill/>
        </p:spPr>
      </p:pic>
      <p:pic>
        <p:nvPicPr>
          <p:cNvPr id="4099" name="Picture 3" descr="C:\Users\Колесниченко\Desktop\Новая папка\IMG_34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28841" y="392918"/>
            <a:ext cx="3579141" cy="2684356"/>
          </a:xfrm>
          <a:prstGeom prst="rect">
            <a:avLst/>
          </a:prstGeom>
          <a:noFill/>
        </p:spPr>
      </p:pic>
      <p:pic>
        <p:nvPicPr>
          <p:cNvPr id="4100" name="Picture 4" descr="C:\Users\Колесниченко\Desktop\Новая папка\IMG_34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563" y="3949424"/>
            <a:ext cx="3497133" cy="2622850"/>
          </a:xfrm>
          <a:prstGeom prst="rect">
            <a:avLst/>
          </a:prstGeom>
          <a:noFill/>
        </p:spPr>
      </p:pic>
      <p:pic>
        <p:nvPicPr>
          <p:cNvPr id="4101" name="Picture 5" descr="C:\Users\Колесниченко\Desktop\Новая папка\IMG_34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24298" y="3949425"/>
            <a:ext cx="2857520" cy="2622850"/>
          </a:xfrm>
          <a:prstGeom prst="rect">
            <a:avLst/>
          </a:prstGeom>
          <a:noFill/>
        </p:spPr>
      </p:pic>
      <p:pic>
        <p:nvPicPr>
          <p:cNvPr id="4102" name="Picture 6" descr="C:\Users\Колесниченко\Desktop\Новая папка\IMG_48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26420" y="3057795"/>
            <a:ext cx="4685971" cy="35144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67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58</Words>
  <Application>Microsoft Office PowerPoint</Application>
  <PresentationFormat>Произвольный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Ион</vt:lpstr>
      <vt:lpstr>Слайд 1</vt:lpstr>
      <vt:lpstr>Слайд 2</vt:lpstr>
      <vt:lpstr>Характеристика контингента  с особыми образовательными потребностями</vt:lpstr>
      <vt:lpstr>Специальное  оборудование </vt:lpstr>
      <vt:lpstr>Специальное оборудование</vt:lpstr>
      <vt:lpstr>Специальное оборудование</vt:lpstr>
      <vt:lpstr>Специальные условия</vt:lpstr>
      <vt:lpstr>Использование дидактических материалов</vt:lpstr>
      <vt:lpstr>Слайд 9</vt:lpstr>
      <vt:lpstr>Слайд 10</vt:lpstr>
      <vt:lpstr>Кадровое обеспечение</vt:lpstr>
      <vt:lpstr>Кадровое обеспечение</vt:lpstr>
      <vt:lpstr>Кадровое обеспечение</vt:lpstr>
      <vt:lpstr>Психолого-педагогическое сопровождение</vt:lpstr>
      <vt:lpstr>Психолого-педагогическое сопровождение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Троицкая СОШ</dc:title>
  <dc:creator>сони</dc:creator>
  <cp:lastModifiedBy>замдиректоров</cp:lastModifiedBy>
  <cp:revision>23</cp:revision>
  <dcterms:created xsi:type="dcterms:W3CDTF">2016-11-25T11:25:59Z</dcterms:created>
  <dcterms:modified xsi:type="dcterms:W3CDTF">2016-12-07T07:15:05Z</dcterms:modified>
</cp:coreProperties>
</file>